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4"/>
  </p:notesMasterIdLst>
  <p:sldIdLst>
    <p:sldId id="426" r:id="rId2"/>
    <p:sldId id="433" r:id="rId3"/>
    <p:sldId id="427" r:id="rId4"/>
    <p:sldId id="473" r:id="rId5"/>
    <p:sldId id="479" r:id="rId6"/>
    <p:sldId id="428" r:id="rId7"/>
    <p:sldId id="429" r:id="rId8"/>
    <p:sldId id="474" r:id="rId9"/>
    <p:sldId id="475" r:id="rId10"/>
    <p:sldId id="470" r:id="rId11"/>
    <p:sldId id="471" r:id="rId12"/>
    <p:sldId id="434" r:id="rId13"/>
  </p:sldIdLst>
  <p:sldSz cx="9144000" cy="5143500" type="screen16x9"/>
  <p:notesSz cx="6858000" cy="9144000"/>
  <p:embeddedFontLst>
    <p:embeddedFont>
      <p:font typeface="Orly's Font 2" panose="020B0604020202020204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orrie" initials="L" lastIdx="26" clrIdx="0"/>
  <p:cmAuthor id="1" name="MARY ALTIERI" initials="" lastIdx="2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6" autoAdjust="0"/>
  </p:normalViewPr>
  <p:slideViewPr>
    <p:cSldViewPr>
      <p:cViewPr>
        <p:scale>
          <a:sx n="100" d="100"/>
          <a:sy n="100" d="100"/>
        </p:scale>
        <p:origin x="-66" y="396"/>
      </p:cViewPr>
      <p:guideLst>
        <p:guide orient="horz" pos="13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06-28T18:18:10.961" idx="21">
    <p:pos x="10" y="10"/>
    <p:text>Needs a period after "number".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277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1" dirty="0" smtClean="0">
              <a:solidFill>
                <a:srgbClr val="FF0000"/>
              </a:solidFill>
              <a:latin typeface="Orly's Font 2" pitchFamily="66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ctr">
              <a:buFont typeface="Wingdings" pitchFamily="2" charset="2"/>
              <a:buNone/>
            </a:pPr>
            <a:endParaRPr lang="en-US" sz="1200" baseline="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343150" y="1132671"/>
            <a:ext cx="44577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build greater numbers 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0" r="28096" b="34854"/>
          <a:stretch/>
        </p:blipFill>
        <p:spPr>
          <a:xfrm>
            <a:off x="3285772" y="2776973"/>
            <a:ext cx="2628900" cy="16235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2875" y="2321891"/>
            <a:ext cx="1228725" cy="59054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 anchor="ctr" anchorCtr="1">
            <a:no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73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76275" y="1215390"/>
            <a:ext cx="7772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Now add the sums of the tens and sums of ones to get the total sum.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771900" y="2117817"/>
            <a:ext cx="20457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25 + 32 = </a:t>
            </a:r>
            <a:endParaRPr lang="en-US" sz="2800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571500" y="2641037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20 + 30 =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5943600" y="2641037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 + 2 =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 bwMode="auto">
          <a:xfrm>
            <a:off x="2490611" y="2641037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7429500" y="2641037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4365272" y="3714750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+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Text Placeholder 3"/>
          <p:cNvSpPr txBox="1">
            <a:spLocks/>
          </p:cNvSpPr>
          <p:nvPr/>
        </p:nvSpPr>
        <p:spPr bwMode="auto">
          <a:xfrm>
            <a:off x="5143500" y="36830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3" t="27500" r="43357" b="3952"/>
          <a:stretch/>
        </p:blipFill>
        <p:spPr>
          <a:xfrm>
            <a:off x="6377558" y="3512223"/>
            <a:ext cx="732284" cy="94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00371 L 0.14218 0.1984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7" y="1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-0.00556 L -0.29375 0.196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75" y="1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6" grpId="0"/>
      <p:bldP spid="7" grpId="0"/>
      <p:bldP spid="8" grpId="0"/>
      <p:bldP spid="8" grpId="1"/>
      <p:bldP spid="9" grpId="0"/>
      <p:bldP spid="9" grpId="1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93837" y="1215307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try another example.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3886200" y="200025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53 + 18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828800" y="2319362"/>
            <a:ext cx="2195689" cy="1052488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881488" y="2411588"/>
            <a:ext cx="1919112" cy="960262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/>
          <p:cNvSpPr txBox="1">
            <a:spLocks/>
          </p:cNvSpPr>
          <p:nvPr/>
        </p:nvSpPr>
        <p:spPr bwMode="auto">
          <a:xfrm>
            <a:off x="1143000" y="3380317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 bwMode="auto">
          <a:xfrm>
            <a:off x="2286000" y="3380317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 bwMode="auto">
          <a:xfrm>
            <a:off x="1882422" y="3380317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 bwMode="auto">
          <a:xfrm>
            <a:off x="2800350" y="3380317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=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 bwMode="auto">
          <a:xfrm>
            <a:off x="3307645" y="3380317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60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4318705" y="2374118"/>
            <a:ext cx="1511300" cy="962026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168900" y="2403474"/>
            <a:ext cx="1371600" cy="847726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3"/>
          <p:cNvSpPr txBox="1">
            <a:spLocks/>
          </p:cNvSpPr>
          <p:nvPr/>
        </p:nvSpPr>
        <p:spPr bwMode="auto">
          <a:xfrm>
            <a:off x="5640211" y="3380317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 bwMode="auto">
          <a:xfrm>
            <a:off x="6359878" y="3380317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 bwMode="auto">
          <a:xfrm>
            <a:off x="6016978" y="3380317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+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1" name="Text Placeholder 3"/>
          <p:cNvSpPr txBox="1">
            <a:spLocks/>
          </p:cNvSpPr>
          <p:nvPr/>
        </p:nvSpPr>
        <p:spPr bwMode="auto">
          <a:xfrm>
            <a:off x="6702778" y="3380317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2" name="Text Placeholder 3"/>
          <p:cNvSpPr txBox="1">
            <a:spLocks/>
          </p:cNvSpPr>
          <p:nvPr/>
        </p:nvSpPr>
        <p:spPr bwMode="auto">
          <a:xfrm>
            <a:off x="7045678" y="3371850"/>
            <a:ext cx="5743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 bwMode="auto">
          <a:xfrm>
            <a:off x="4400550" y="4047168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 bwMode="auto">
          <a:xfrm>
            <a:off x="5248980" y="4047168"/>
            <a:ext cx="34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 bwMode="auto">
          <a:xfrm>
            <a:off x="5632450" y="4047168"/>
            <a:ext cx="7288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926923" y="1017166"/>
            <a:ext cx="1042106" cy="919502"/>
            <a:chOff x="7403609" y="1080748"/>
            <a:chExt cx="1042106" cy="91950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65683" b="87587" l="52642" r="63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50" t="62945" r="34830" b="9675"/>
            <a:stretch/>
          </p:blipFill>
          <p:spPr>
            <a:xfrm>
              <a:off x="7403609" y="1228462"/>
              <a:ext cx="571500" cy="564530"/>
            </a:xfrm>
            <a:prstGeom prst="rect">
              <a:avLst/>
            </a:prstGeom>
          </p:spPr>
        </p:pic>
        <p:grpSp>
          <p:nvGrpSpPr>
            <p:cNvPr id="12" name="Group 11"/>
            <p:cNvGrpSpPr/>
            <p:nvPr/>
          </p:nvGrpSpPr>
          <p:grpSpPr>
            <a:xfrm>
              <a:off x="7521437" y="1080748"/>
              <a:ext cx="924278" cy="919502"/>
              <a:chOff x="7121448" y="1037821"/>
              <a:chExt cx="924278" cy="919502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65923" b="84590" l="52478" r="6332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122" t="63590" r="35320" b="13077"/>
              <a:stretch/>
            </p:blipFill>
            <p:spPr>
              <a:xfrm>
                <a:off x="7475889" y="1251312"/>
                <a:ext cx="569837" cy="492521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63108" b="95901" l="50268" r="6741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125" t="59009" r="30447"/>
              <a:stretch/>
            </p:blipFill>
            <p:spPr>
              <a:xfrm>
                <a:off x="7121448" y="1037821"/>
                <a:ext cx="799979" cy="919502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64514" b="87798" l="51996" r="6406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488" t="61604" r="34427" b="9292"/>
              <a:stretch/>
            </p:blipFill>
            <p:spPr>
              <a:xfrm>
                <a:off x="7364392" y="1251312"/>
                <a:ext cx="557035" cy="53972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6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0069 0.01418 L 0.05069 0.12519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55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7 -0.00648 L -0.26441 0.12026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29" y="63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14" grpId="0"/>
      <p:bldP spid="15" grpId="0"/>
      <p:bldP spid="19" grpId="0"/>
      <p:bldP spid="20" grpId="0"/>
      <p:bldP spid="21" grpId="0"/>
      <p:bldP spid="21" grpId="1"/>
      <p:bldP spid="27" grpId="0"/>
      <p:bldP spid="28" grpId="0"/>
      <p:bldP spid="29" grpId="0"/>
      <p:bldP spid="31" grpId="0"/>
      <p:bldP spid="32" grpId="0"/>
      <p:bldP spid="32" grpId="1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514385"/>
            <a:ext cx="83439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to add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decomposing numbers.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2925" y="1257210"/>
            <a:ext cx="805815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learn how to add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decomposing numbers.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1234440"/>
            <a:ext cx="7886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Decomposing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is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taking apart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number.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939800" y="2160588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331788" y="3074988"/>
            <a:ext cx="1401762" cy="1336675"/>
            <a:chOff x="330996" y="3074233"/>
            <a:chExt cx="1401946" cy="1337331"/>
          </a:xfrm>
        </p:grpSpPr>
        <p:sp>
          <p:nvSpPr>
            <p:cNvPr id="7" name="Rectangle 6"/>
            <p:cNvSpPr>
              <a:spLocks noChangeAspect="1"/>
            </p:cNvSpPr>
            <p:nvPr/>
          </p:nvSpPr>
          <p:spPr>
            <a:xfrm rot="5400000">
              <a:off x="1080352" y="3565052"/>
              <a:ext cx="236654" cy="23021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>
              <a:spLocks noChangeAspect="1"/>
            </p:cNvSpPr>
            <p:nvPr/>
          </p:nvSpPr>
          <p:spPr>
            <a:xfrm rot="5400000">
              <a:off x="776305" y="3565846"/>
              <a:ext cx="236654" cy="22863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>
              <a:spLocks noChangeAspect="1"/>
            </p:cNvSpPr>
            <p:nvPr/>
          </p:nvSpPr>
          <p:spPr>
            <a:xfrm rot="5400000">
              <a:off x="472259" y="3565052"/>
              <a:ext cx="236654" cy="2302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330996" y="3074233"/>
              <a:ext cx="1401946" cy="1337331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>
              <a:spLocks noChangeAspect="1"/>
            </p:cNvSpPr>
            <p:nvPr/>
          </p:nvSpPr>
          <p:spPr>
            <a:xfrm rot="5400000">
              <a:off x="1385192" y="3565052"/>
              <a:ext cx="236654" cy="23021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6"/>
          <p:cNvGrpSpPr>
            <a:grpSpLocks/>
          </p:cNvGrpSpPr>
          <p:nvPr/>
        </p:nvGrpSpPr>
        <p:grpSpPr bwMode="auto">
          <a:xfrm>
            <a:off x="2420938" y="3098800"/>
            <a:ext cx="1371600" cy="1320800"/>
            <a:chOff x="2420714" y="3098217"/>
            <a:chExt cx="1371600" cy="1321480"/>
          </a:xfrm>
        </p:grpSpPr>
        <p:sp>
          <p:nvSpPr>
            <p:cNvPr id="13" name="Rectangle 12"/>
            <p:cNvSpPr>
              <a:spLocks noChangeAspect="1"/>
            </p:cNvSpPr>
            <p:nvPr/>
          </p:nvSpPr>
          <p:spPr>
            <a:xfrm rot="5400000">
              <a:off x="2988184" y="3626392"/>
              <a:ext cx="236660" cy="2286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2420714" y="3098217"/>
              <a:ext cx="1371600" cy="132148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</p:grpSp>
      <p:cxnSp>
        <p:nvCxnSpPr>
          <p:cNvPr id="15" name="Straight Arrow Connector 14"/>
          <p:cNvCxnSpPr/>
          <p:nvPr/>
        </p:nvCxnSpPr>
        <p:spPr>
          <a:xfrm flipH="1">
            <a:off x="1389063" y="2581275"/>
            <a:ext cx="585787" cy="49371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119313" y="2568575"/>
            <a:ext cx="565150" cy="5794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5616575" y="2162705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6665913" y="3523193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4973638" y="3523193"/>
            <a:ext cx="1257300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5822950" y="2664355"/>
            <a:ext cx="842963" cy="8588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813550" y="2640543"/>
            <a:ext cx="838200" cy="9461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4300" y="1234440"/>
            <a:ext cx="891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Composing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is making a number from its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parts.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6" name="Group 19"/>
          <p:cNvGrpSpPr>
            <a:grpSpLocks/>
          </p:cNvGrpSpPr>
          <p:nvPr/>
        </p:nvGrpSpPr>
        <p:grpSpPr bwMode="auto">
          <a:xfrm>
            <a:off x="2347423" y="2778819"/>
            <a:ext cx="1412220" cy="190225"/>
            <a:chOff x="5806317" y="2813891"/>
            <a:chExt cx="1518534" cy="209993"/>
          </a:xfrm>
        </p:grpSpPr>
        <p:sp>
          <p:nvSpPr>
            <p:cNvPr id="27" name="Rectangle 26"/>
            <p:cNvSpPr>
              <a:spLocks noChangeAspect="1"/>
            </p:cNvSpPr>
            <p:nvPr/>
          </p:nvSpPr>
          <p:spPr>
            <a:xfrm rot="5400000">
              <a:off x="6460587" y="2814051"/>
              <a:ext cx="209993" cy="209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>
              <a:spLocks noChangeAspect="1"/>
            </p:cNvSpPr>
            <p:nvPr/>
          </p:nvSpPr>
          <p:spPr>
            <a:xfrm rot="5400000">
              <a:off x="6133372" y="2814051"/>
              <a:ext cx="209993" cy="209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>
              <a:spLocks noChangeAspect="1"/>
            </p:cNvSpPr>
            <p:nvPr/>
          </p:nvSpPr>
          <p:spPr>
            <a:xfrm rot="5400000">
              <a:off x="7115018" y="2814051"/>
              <a:ext cx="209993" cy="209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>
              <a:spLocks noChangeAspect="1"/>
            </p:cNvSpPr>
            <p:nvPr/>
          </p:nvSpPr>
          <p:spPr>
            <a:xfrm rot="5400000">
              <a:off x="5806157" y="2814051"/>
              <a:ext cx="209993" cy="209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>
              <a:spLocks noChangeAspect="1"/>
            </p:cNvSpPr>
            <p:nvPr/>
          </p:nvSpPr>
          <p:spPr>
            <a:xfrm rot="5400000">
              <a:off x="6787803" y="2814051"/>
              <a:ext cx="209993" cy="209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Group 17"/>
          <p:cNvGrpSpPr>
            <a:grpSpLocks/>
          </p:cNvGrpSpPr>
          <p:nvPr/>
        </p:nvGrpSpPr>
        <p:grpSpPr bwMode="auto">
          <a:xfrm>
            <a:off x="487006" y="2836863"/>
            <a:ext cx="1168400" cy="195263"/>
            <a:chOff x="1586927" y="2772549"/>
            <a:chExt cx="1168262" cy="193706"/>
          </a:xfrm>
        </p:grpSpPr>
        <p:sp>
          <p:nvSpPr>
            <p:cNvPr id="34" name="Rectangle 33"/>
            <p:cNvSpPr>
              <a:spLocks noChangeAspect="1"/>
            </p:cNvSpPr>
            <p:nvPr/>
          </p:nvSpPr>
          <p:spPr>
            <a:xfrm rot="5400000">
              <a:off x="1585312" y="2774164"/>
              <a:ext cx="193706" cy="19047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>
              <a:spLocks noChangeAspect="1"/>
            </p:cNvSpPr>
            <p:nvPr/>
          </p:nvSpPr>
          <p:spPr>
            <a:xfrm rot="5400000">
              <a:off x="2074205" y="2774164"/>
              <a:ext cx="193706" cy="19047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>
              <a:spLocks noChangeAspect="1"/>
            </p:cNvSpPr>
            <p:nvPr/>
          </p:nvSpPr>
          <p:spPr>
            <a:xfrm rot="5400000">
              <a:off x="2563097" y="2774164"/>
              <a:ext cx="193706" cy="19047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1745186" y="4347104"/>
            <a:ext cx="685800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25081" y="2160588"/>
            <a:ext cx="3546831" cy="1498599"/>
            <a:chOff x="325081" y="2160588"/>
            <a:chExt cx="3546831" cy="1498599"/>
          </a:xfrm>
        </p:grpSpPr>
        <p:sp>
          <p:nvSpPr>
            <p:cNvPr id="32" name="Oval 31"/>
            <p:cNvSpPr/>
            <p:nvPr/>
          </p:nvSpPr>
          <p:spPr>
            <a:xfrm>
              <a:off x="2255836" y="2160588"/>
              <a:ext cx="1616076" cy="1441097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325081" y="2195513"/>
              <a:ext cx="1579563" cy="1463674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39" name="Text Placeholder 2"/>
            <p:cNvSpPr txBox="1">
              <a:spLocks/>
            </p:cNvSpPr>
            <p:nvPr/>
          </p:nvSpPr>
          <p:spPr bwMode="auto">
            <a:xfrm>
              <a:off x="1910286" y="2666206"/>
              <a:ext cx="355600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+ </a:t>
              </a:r>
            </a:p>
          </p:txBody>
        </p:sp>
      </p:grp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5725228" y="3776734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7202487" y="2445169"/>
            <a:ext cx="800099" cy="5238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5600700" y="2445169"/>
            <a:ext cx="708237" cy="5238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6057900" y="2881136"/>
            <a:ext cx="571500" cy="78270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H="1">
            <a:off x="6972300" y="2808358"/>
            <a:ext cx="630236" cy="850829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560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00371 L -4.16667E-6 0.2537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8" grpId="0"/>
      <p:bldP spid="40" grpId="0"/>
      <p:bldP spid="41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 txBox="1">
            <a:spLocks/>
          </p:cNvSpPr>
          <p:nvPr/>
        </p:nvSpPr>
        <p:spPr bwMode="auto">
          <a:xfrm>
            <a:off x="334080" y="2800350"/>
            <a:ext cx="81153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sum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is the answer in an addition sentence. 4 + 8 =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12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 bwMode="auto">
          <a:xfrm>
            <a:off x="334080" y="1378211"/>
            <a:ext cx="8379883" cy="139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Addends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are the parts in an addition sentence that are joined together.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+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12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72275" y="1830466"/>
            <a:ext cx="392335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62825" y="1820941"/>
            <a:ext cx="392335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16404" y="3217365"/>
            <a:ext cx="474726" cy="43392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12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1612675" y="1423811"/>
            <a:ext cx="6234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981075" y="1895929"/>
            <a:ext cx="842963" cy="8588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/>
        </p:nvGrpSpPr>
        <p:grpSpPr>
          <a:xfrm>
            <a:off x="723899" y="2918190"/>
            <a:ext cx="499707" cy="195263"/>
            <a:chOff x="723899" y="2918190"/>
            <a:chExt cx="499707" cy="195263"/>
          </a:xfrm>
        </p:grpSpPr>
        <p:sp>
          <p:nvSpPr>
            <p:cNvPr id="14" name="Rectangle 13"/>
            <p:cNvSpPr>
              <a:spLocks noChangeAspect="1"/>
            </p:cNvSpPr>
            <p:nvPr/>
          </p:nvSpPr>
          <p:spPr bwMode="auto">
            <a:xfrm rot="5400000">
              <a:off x="721518" y="292057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>
              <a:spLocks noChangeAspect="1"/>
            </p:cNvSpPr>
            <p:nvPr/>
          </p:nvSpPr>
          <p:spPr bwMode="auto">
            <a:xfrm rot="5400000">
              <a:off x="1030724" y="292057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281593" y="2918190"/>
            <a:ext cx="1072790" cy="195263"/>
            <a:chOff x="2281593" y="2918190"/>
            <a:chExt cx="1072790" cy="195263"/>
          </a:xfrm>
        </p:grpSpPr>
        <p:sp>
          <p:nvSpPr>
            <p:cNvPr id="16" name="Rectangle 15"/>
            <p:cNvSpPr>
              <a:spLocks noChangeAspect="1"/>
            </p:cNvSpPr>
            <p:nvPr/>
          </p:nvSpPr>
          <p:spPr bwMode="auto">
            <a:xfrm rot="5400000">
              <a:off x="2279212" y="292057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>
              <a:spLocks noChangeAspect="1"/>
            </p:cNvSpPr>
            <p:nvPr/>
          </p:nvSpPr>
          <p:spPr bwMode="auto">
            <a:xfrm rot="5400000">
              <a:off x="2573308" y="292057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>
              <a:spLocks noChangeAspect="1"/>
            </p:cNvSpPr>
            <p:nvPr/>
          </p:nvSpPr>
          <p:spPr bwMode="auto">
            <a:xfrm rot="5400000">
              <a:off x="2867404" y="292057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>
              <a:spLocks noChangeAspect="1"/>
            </p:cNvSpPr>
            <p:nvPr/>
          </p:nvSpPr>
          <p:spPr bwMode="auto">
            <a:xfrm rot="5400000">
              <a:off x="3161501" y="292057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</p:grpSp>
      <p:cxnSp>
        <p:nvCxnSpPr>
          <p:cNvPr id="20" name="Straight Arrow Connector 19"/>
          <p:cNvCxnSpPr/>
          <p:nvPr/>
        </p:nvCxnSpPr>
        <p:spPr>
          <a:xfrm>
            <a:off x="2062518" y="1896219"/>
            <a:ext cx="628649" cy="90994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3"/>
          <p:cNvSpPr txBox="1">
            <a:spLocks/>
          </p:cNvSpPr>
          <p:nvPr/>
        </p:nvSpPr>
        <p:spPr bwMode="auto">
          <a:xfrm>
            <a:off x="6515100" y="1423811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5829299" y="1837821"/>
            <a:ext cx="842963" cy="8588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7196493" y="2808980"/>
            <a:ext cx="1072790" cy="195263"/>
            <a:chOff x="7196493" y="2808980"/>
            <a:chExt cx="1072790" cy="195263"/>
          </a:xfrm>
        </p:grpSpPr>
        <p:sp>
          <p:nvSpPr>
            <p:cNvPr id="24" name="Rectangle 23"/>
            <p:cNvSpPr>
              <a:spLocks noChangeAspect="1"/>
            </p:cNvSpPr>
            <p:nvPr/>
          </p:nvSpPr>
          <p:spPr bwMode="auto">
            <a:xfrm rot="5400000">
              <a:off x="7194112" y="281136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>
              <a:spLocks noChangeAspect="1"/>
            </p:cNvSpPr>
            <p:nvPr/>
          </p:nvSpPr>
          <p:spPr bwMode="auto">
            <a:xfrm rot="5400000">
              <a:off x="7488208" y="281136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>
              <a:spLocks noChangeAspect="1"/>
            </p:cNvSpPr>
            <p:nvPr/>
          </p:nvSpPr>
          <p:spPr bwMode="auto">
            <a:xfrm rot="5400000">
              <a:off x="7782304" y="281136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>
              <a:spLocks noChangeAspect="1"/>
            </p:cNvSpPr>
            <p:nvPr/>
          </p:nvSpPr>
          <p:spPr bwMode="auto">
            <a:xfrm rot="5400000">
              <a:off x="8076401" y="281136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</p:grpSp>
      <p:cxnSp>
        <p:nvCxnSpPr>
          <p:cNvPr id="28" name="Straight Arrow Connector 27"/>
          <p:cNvCxnSpPr/>
          <p:nvPr/>
        </p:nvCxnSpPr>
        <p:spPr>
          <a:xfrm>
            <a:off x="6972300" y="1837821"/>
            <a:ext cx="628649" cy="90994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5334272" y="2747761"/>
            <a:ext cx="686922" cy="2238398"/>
            <a:chOff x="5257800" y="1448820"/>
            <a:chExt cx="686922" cy="2238398"/>
          </a:xfrm>
        </p:grpSpPr>
        <p:grpSp>
          <p:nvGrpSpPr>
            <p:cNvPr id="29" name="Group 28"/>
            <p:cNvGrpSpPr>
              <a:grpSpLocks noChangeAspect="1"/>
            </p:cNvGrpSpPr>
            <p:nvPr/>
          </p:nvGrpSpPr>
          <p:grpSpPr>
            <a:xfrm>
              <a:off x="5257800" y="1448820"/>
              <a:ext cx="229722" cy="2238398"/>
              <a:chOff x="3882188" y="2366825"/>
              <a:chExt cx="182880" cy="1781967"/>
            </a:xfrm>
          </p:grpSpPr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 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0" name="Group 39"/>
            <p:cNvGrpSpPr>
              <a:grpSpLocks noChangeAspect="1"/>
            </p:cNvGrpSpPr>
            <p:nvPr/>
          </p:nvGrpSpPr>
          <p:grpSpPr>
            <a:xfrm>
              <a:off x="5715000" y="1448820"/>
              <a:ext cx="229722" cy="2238394"/>
              <a:chOff x="3882188" y="2366825"/>
              <a:chExt cx="182880" cy="1781961"/>
            </a:xfrm>
          </p:grpSpPr>
          <p:sp>
            <p:nvSpPr>
              <p:cNvPr id="41" name="Rectangle 40"/>
              <p:cNvSpPr>
                <a:spLocks noChangeAspect="1"/>
              </p:cNvSpPr>
              <p:nvPr/>
            </p:nvSpPr>
            <p:spPr>
              <a:xfrm>
                <a:off x="3882188" y="255022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spect="1"/>
              </p:cNvSpPr>
              <p:nvPr/>
            </p:nvSpPr>
            <p:spPr>
              <a:xfrm>
                <a:off x="3882188" y="306309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tangle 42"/>
              <p:cNvSpPr>
                <a:spLocks noChangeAspect="1"/>
              </p:cNvSpPr>
              <p:nvPr/>
            </p:nvSpPr>
            <p:spPr>
              <a:xfrm>
                <a:off x="3882188" y="272504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>
                <a:spLocks noChangeAspect="1"/>
              </p:cNvSpPr>
              <p:nvPr/>
            </p:nvSpPr>
            <p:spPr>
              <a:xfrm>
                <a:off x="3882188" y="324597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>
                <a:spLocks noChangeAspect="1"/>
              </p:cNvSpPr>
              <p:nvPr/>
            </p:nvSpPr>
            <p:spPr>
              <a:xfrm>
                <a:off x="3882188" y="36111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>
                <a:spLocks noChangeAspect="1"/>
              </p:cNvSpPr>
              <p:nvPr/>
            </p:nvSpPr>
            <p:spPr>
              <a:xfrm>
                <a:off x="3882188" y="378986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3882188" y="396590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1" name="Multiply 50"/>
          <p:cNvSpPr/>
          <p:nvPr/>
        </p:nvSpPr>
        <p:spPr>
          <a:xfrm>
            <a:off x="552802" y="682247"/>
            <a:ext cx="2743200" cy="3447486"/>
          </a:xfrm>
          <a:prstGeom prst="mathMultiply">
            <a:avLst/>
          </a:prstGeom>
          <a:solidFill>
            <a:srgbClr val="FF0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85750" y="986222"/>
            <a:ext cx="8572500" cy="147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toy store has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25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teddy bears.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32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more teddy bears were delivered today.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many teddy bears are in the store now?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315238" y="2706854"/>
            <a:ext cx="6475436" cy="2134674"/>
            <a:chOff x="1325116" y="2658575"/>
            <a:chExt cx="6475436" cy="213467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53" t="27500" r="43357" b="3952"/>
            <a:stretch/>
          </p:blipFill>
          <p:spPr>
            <a:xfrm>
              <a:off x="2639566" y="2676961"/>
              <a:ext cx="1217636" cy="1564642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53" t="27500" r="43357" b="3952"/>
            <a:stretch/>
          </p:blipFill>
          <p:spPr>
            <a:xfrm>
              <a:off x="1325116" y="3182746"/>
              <a:ext cx="1217636" cy="1564642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53" t="27500" r="43357" b="3952"/>
            <a:stretch/>
          </p:blipFill>
          <p:spPr>
            <a:xfrm>
              <a:off x="3954016" y="3228607"/>
              <a:ext cx="1217636" cy="156464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53" t="27500" r="43357" b="3952"/>
            <a:stretch/>
          </p:blipFill>
          <p:spPr>
            <a:xfrm>
              <a:off x="6582916" y="3134161"/>
              <a:ext cx="1217636" cy="1564642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53" t="27500" r="43357" b="3952"/>
            <a:stretch/>
          </p:blipFill>
          <p:spPr>
            <a:xfrm>
              <a:off x="5268466" y="2658575"/>
              <a:ext cx="1217636" cy="1564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41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98778" y="947222"/>
            <a:ext cx="89154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decompose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our numbers into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tens and ones.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 bwMode="auto">
          <a:xfrm>
            <a:off x="3774898" y="1985686"/>
            <a:ext cx="733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4690711" y="1985686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32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4408310" y="1985686"/>
            <a:ext cx="2000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+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 bwMode="auto">
          <a:xfrm>
            <a:off x="5343702" y="1985686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588433" y="3918352"/>
            <a:ext cx="733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2341385" y="3918352"/>
            <a:ext cx="733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1048014" y="3167716"/>
            <a:ext cx="547688" cy="629204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833736" y="3167716"/>
            <a:ext cx="533400" cy="6477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5940866" y="3176964"/>
            <a:ext cx="547688" cy="629204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743700" y="3158468"/>
            <a:ext cx="533400" cy="6477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3"/>
          <p:cNvSpPr txBox="1">
            <a:spLocks/>
          </p:cNvSpPr>
          <p:nvPr/>
        </p:nvSpPr>
        <p:spPr bwMode="auto">
          <a:xfrm>
            <a:off x="5372100" y="3815894"/>
            <a:ext cx="733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7086600" y="3815894"/>
            <a:ext cx="733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11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6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38889E-6 1.60494E-6 L -0.25295 0.1521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56" y="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4.44444E-6 L 0.175 0.1555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50" y="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5" grpId="1"/>
      <p:bldP spid="6" grpId="0"/>
      <p:bldP spid="6" grpId="1"/>
      <p:bldP spid="7" grpId="0"/>
      <p:bldP spid="8" grpId="0"/>
      <p:bldP spid="9" grpId="0" build="p"/>
      <p:bldP spid="10" grpId="0" build="p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508441" y="3409944"/>
            <a:ext cx="733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2171700" y="3434693"/>
            <a:ext cx="733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 bwMode="auto">
          <a:xfrm>
            <a:off x="1371600" y="2129165"/>
            <a:ext cx="733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914400" y="2588406"/>
            <a:ext cx="547688" cy="629204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838325" y="2636813"/>
            <a:ext cx="533400" cy="6477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3"/>
          <p:cNvSpPr txBox="1">
            <a:spLocks/>
          </p:cNvSpPr>
          <p:nvPr/>
        </p:nvSpPr>
        <p:spPr bwMode="auto">
          <a:xfrm>
            <a:off x="5595759" y="3413322"/>
            <a:ext cx="733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6539264" y="211455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32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6124396" y="2637770"/>
            <a:ext cx="547688" cy="629204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7038797" y="2639280"/>
            <a:ext cx="533400" cy="6477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7496175" y="3413322"/>
            <a:ext cx="733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 bwMode="auto">
          <a:xfrm>
            <a:off x="1110016" y="4076493"/>
            <a:ext cx="342900" cy="575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 bwMode="auto">
          <a:xfrm>
            <a:off x="2002816" y="4068378"/>
            <a:ext cx="10390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= 50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 bwMode="auto">
          <a:xfrm>
            <a:off x="5969615" y="4076493"/>
            <a:ext cx="342900" cy="39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+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 bwMode="auto">
          <a:xfrm>
            <a:off x="6672084" y="4068378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 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456407" y="971550"/>
            <a:ext cx="30956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Add to get the sum of the tens</a:t>
            </a: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5131416" y="971550"/>
            <a:ext cx="348174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Add to get the sum of the ones.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65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1233 -0.01019 L 0.00017 0.1231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0209 -0.00185 L -0.4658 0.11759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03" y="59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0.00741 L 0.36823 0.11296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0" y="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73 0.02623 L -0.14323 0.11512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25" y="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5" grpId="0"/>
      <p:bldP spid="17" grpId="0" build="p"/>
      <p:bldP spid="17" grpId="1" build="allAtOnce"/>
      <p:bldP spid="6" grpId="0"/>
      <p:bldP spid="18" grpId="0"/>
      <p:bldP spid="18" grpId="1"/>
      <p:bldP spid="14" grpId="0"/>
      <p:bldP spid="19" grpId="0"/>
      <p:bldP spid="20" grpId="0"/>
      <p:bldP spid="21" grpId="0"/>
      <p:bldP spid="22" grpId="0" build="p"/>
      <p:bldP spid="2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7808</TotalTime>
  <Words>234</Words>
  <Application>Microsoft Office PowerPoint</Application>
  <PresentationFormat>On-screen Show (16:9)</PresentationFormat>
  <Paragraphs>82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347</cp:revision>
  <dcterms:created xsi:type="dcterms:W3CDTF">2013-07-07T23:13:02Z</dcterms:created>
  <dcterms:modified xsi:type="dcterms:W3CDTF">2015-06-07T13:44:39Z</dcterms:modified>
</cp:coreProperties>
</file>